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020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Gelsinger" initials="AG" lastIdx="9" clrIdx="0">
    <p:extLst>
      <p:ext uri="{19B8F6BF-5375-455C-9EA6-DF929625EA0E}">
        <p15:presenceInfo xmlns:p15="http://schemas.microsoft.com/office/powerpoint/2012/main" xmlns="" userId="S::AGelsinger@trinityconsultants.com::57d99538-49f9-4100-82fa-556e53b3d5ee" providerId="AD"/>
      </p:ext>
    </p:extLst>
  </p:cmAuthor>
  <p:cmAuthor id="2" name="Jim Lyons" initials="JL" lastIdx="6" clrIdx="1">
    <p:extLst>
      <p:ext uri="{19B8F6BF-5375-455C-9EA6-DF929625EA0E}">
        <p15:presenceInfo xmlns:p15="http://schemas.microsoft.com/office/powerpoint/2012/main" xmlns="" userId="S::JLyons@trinityconsultants.com::72a1d52b-4155-41dc-ad29-f838d72fd8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4" d="100"/>
          <a:sy n="114" d="100"/>
        </p:scale>
        <p:origin x="-98" y="-18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E3331-49B3-434F-8D77-EBCF4947F29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2965D-FD59-4FB6-9743-25C426F8F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477259-D2A9-48AE-AFCE-AB1E83AFE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743C6-A89A-481C-820F-588B6C6E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CB3801-E58F-4315-89FD-470B13D5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629B47-EE55-40AC-AB60-20BB94BA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682120-2605-4836-991A-C70EFEC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1B73B-04CF-46EE-B425-02622DA2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B6F77B-C01F-467B-9026-1F462A034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043CA3-5B08-496B-BC62-7E75F77E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C0C0CD-9B46-412A-A7A7-DA3CF553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D68E68-653F-4F18-85E7-DE11C9D6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98E043-6964-41A9-9E4A-583226952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189A09-178A-4F1E-B395-E25319D50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21444A-2338-425C-B24C-EF8288CA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C912DE-B575-488C-A639-2CEF142F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7EA041-A77C-48CB-9BFF-7CAAC022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5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ltramarine Bar, Content+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C9671C-41EB-0D4C-AFF4-1F766001A0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45045" y="1486929"/>
            <a:ext cx="9683291" cy="4067954"/>
          </a:xfrm>
        </p:spPr>
        <p:txBody>
          <a:bodyPr>
            <a:noAutofit/>
          </a:bodyPr>
          <a:lstStyle>
            <a:lvl1pPr>
              <a:defRPr sz="2400"/>
            </a:lvl1pPr>
            <a:lvl2pPr marL="460363" indent="-230182">
              <a:tabLst/>
              <a:defRPr sz="2400"/>
            </a:lvl2pPr>
            <a:lvl3pPr marL="690545" indent="-230182">
              <a:tabLst/>
              <a:defRPr sz="2000"/>
            </a:lvl3pPr>
            <a:lvl4pPr marL="920728" indent="-230182">
              <a:tabLst/>
              <a:defRPr sz="2000"/>
            </a:lvl4pPr>
            <a:lvl5pPr marL="1150910" indent="-230182"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9478722-7E88-394F-A221-FB1AD17E43A5}"/>
              </a:ext>
            </a:extLst>
          </p:cNvPr>
          <p:cNvCxnSpPr>
            <a:cxnSpLocks/>
          </p:cNvCxnSpPr>
          <p:nvPr userDrawn="1"/>
        </p:nvCxnSpPr>
        <p:spPr>
          <a:xfrm>
            <a:off x="505968" y="6426781"/>
            <a:ext cx="436529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BFB1238-D4AF-F24F-970C-FD0D352D2AD9}"/>
              </a:ext>
            </a:extLst>
          </p:cNvPr>
          <p:cNvSpPr/>
          <p:nvPr userDrawn="1"/>
        </p:nvSpPr>
        <p:spPr>
          <a:xfrm>
            <a:off x="1" y="2"/>
            <a:ext cx="1008993" cy="6857993"/>
          </a:xfrm>
          <a:prstGeom prst="rect">
            <a:avLst/>
          </a:prstGeom>
          <a:solidFill>
            <a:srgbClr val="0032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2F079A8-0661-7B49-BFC1-F17A37FFF290}"/>
              </a:ext>
            </a:extLst>
          </p:cNvPr>
          <p:cNvCxnSpPr>
            <a:cxnSpLocks/>
          </p:cNvCxnSpPr>
          <p:nvPr userDrawn="1"/>
        </p:nvCxnSpPr>
        <p:spPr>
          <a:xfrm>
            <a:off x="505969" y="6426781"/>
            <a:ext cx="5030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F61A69A-C5B7-3E46-9C02-2442178AC204}"/>
              </a:ext>
            </a:extLst>
          </p:cNvPr>
          <p:cNvCxnSpPr>
            <a:cxnSpLocks/>
          </p:cNvCxnSpPr>
          <p:nvPr userDrawn="1"/>
        </p:nvCxnSpPr>
        <p:spPr>
          <a:xfrm>
            <a:off x="1008994" y="6426781"/>
            <a:ext cx="9120428" cy="0"/>
          </a:xfrm>
          <a:prstGeom prst="line">
            <a:avLst/>
          </a:prstGeom>
          <a:ln w="12700"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1">
            <a:extLst>
              <a:ext uri="{FF2B5EF4-FFF2-40B4-BE49-F238E27FC236}">
                <a16:creationId xmlns:a16="http://schemas.microsoft.com/office/drawing/2014/main" xmlns="" id="{AE00E6CF-845D-A844-8C99-CE348C88A9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52542" y="519925"/>
            <a:ext cx="9683292" cy="439530"/>
          </a:xfrm>
        </p:spPr>
        <p:txBody>
          <a:bodyPr anchor="t" anchorCtr="0">
            <a:noAutofit/>
          </a:bodyPr>
          <a:lstStyle>
            <a:lvl1pPr marL="0" indent="0">
              <a:buNone/>
              <a:defRPr sz="3200" b="1" i="0">
                <a:solidFill>
                  <a:srgbClr val="0072CE"/>
                </a:solidFill>
                <a:latin typeface="Fira Sans" panose="020B05030500000200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ock, meter&#10;&#10;Description automatically generated">
            <a:extLst>
              <a:ext uri="{FF2B5EF4-FFF2-40B4-BE49-F238E27FC236}">
                <a16:creationId xmlns:a16="http://schemas.microsoft.com/office/drawing/2014/main" xmlns="" id="{86433E19-326E-F348-B576-A8EA261B81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6935" y="6113734"/>
            <a:ext cx="1513509" cy="40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2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E6F7B-FACE-462F-97FC-953FFF443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94D81C-1FE3-4938-A9D1-161B52C74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D1DC4A-8187-492D-A02B-E480B52D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871E4D-5437-4E0A-9C3B-B4D6B777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1C424C-1A17-4DA5-8BB1-B8F420D7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6359E-67A1-4A6D-9B29-6C034CF7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FDA967-BDAD-46E3-A741-2A9AD17CC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898B81-B625-4B15-9154-C23BC754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A6BBEE-EEA0-4C1C-B6D4-538A62B35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871621-C316-43C3-AC3F-44B126DA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F0482-16AF-4222-BB49-EC6FBBC2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391093-541E-400C-A9E1-89E7E31CD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29B700-0151-44DA-B96F-6E7323BED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FEA15A-2D68-46B7-956F-26A100F8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2ED2FD-EB90-4251-9B21-1477ECF1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38731A-401F-4137-8BD8-1516D27CB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357A6-7759-48C1-8596-FC8F9A21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13D854-9C69-4790-AB2A-135A75DB3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F92406-93A4-4A27-B3CE-879061DC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667ADE-5868-4EB7-8F4D-B5B14E1EF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3650111-AABF-4A12-8AF0-ABDDF494B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7F44C0-2E92-4C5F-A6C2-03CC10AB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6162D9-2AFD-493E-97CD-BADD8826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D74DF1-A887-4E42-A6D1-5B00E792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8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918EA3-5AE7-4FF6-BFF7-9103992B0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5B9630-BDF7-4522-A2A6-F72A07C2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6511B3-8EDA-4399-B120-29B1F580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23AAAA-2CFA-4D77-AC56-0FA8FBDA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213F6E1-11F7-4CCF-BB2A-6D74FC24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57BF4F-39E9-40B3-92FF-19462B0B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C0B6F9-4BAA-489D-8E68-B87B030D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BA5F87-D567-42E3-8C2C-8AE8CC3D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609B13-20AF-4A80-A660-D6D31DB08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E72501-1301-4A26-AA0D-D9BB1A7AF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804185-9B48-4178-801A-F4C94DC7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C5EBCB-FAA3-4216-82F0-61B8BC16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9D52F3-B4FB-4597-8899-D0C924B6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0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14AAC-6D62-44B7-8A88-3ED42F4D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7C5775-2DA2-4B64-AC9D-4FED6D53D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721B28-E0B0-4778-A864-00922C102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CE5770-E36C-4753-9DA9-194298D0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ECD95A-8F00-459E-8581-ACCB8F277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D3CB59-AB2A-4DC8-A032-EC69044E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3B9FD7-B60E-468C-BBA6-D9B1D354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9A0631-8CC0-4477-856B-9D7227E41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019855-B2A0-42A2-9207-FB08F1228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F14E-6B22-49C6-B1C4-E28A32556F6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C9258-42E8-4817-88E4-EAF165661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DF70A3-B51C-43F6-AB65-0E1581014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9018-13DB-4D6A-8150-F578B6F8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5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E495D01-09A7-4C62-858E-1A36E42831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25774" y="683812"/>
            <a:ext cx="9683291" cy="5414838"/>
          </a:xfrm>
        </p:spPr>
        <p:txBody>
          <a:bodyPr/>
          <a:lstStyle/>
          <a:p>
            <a:r>
              <a:rPr lang="en-US" dirty="0"/>
              <a:t>Type of vehicle/equipment </a:t>
            </a:r>
          </a:p>
          <a:p>
            <a:pPr lvl="1"/>
            <a:r>
              <a:rPr lang="en-US" dirty="0"/>
              <a:t>Best candidates for MERC projects are usually heavy-duty diesel vehicles and engines </a:t>
            </a:r>
          </a:p>
          <a:p>
            <a:pPr lvl="1"/>
            <a:r>
              <a:rPr lang="en-US" dirty="0"/>
              <a:t>Diesels have higher NOx and PM emissions </a:t>
            </a:r>
          </a:p>
          <a:p>
            <a:pPr lvl="1"/>
            <a:r>
              <a:rPr lang="en-US" dirty="0"/>
              <a:t>Heavy-duty vehicles/engines tend to have high operating rates</a:t>
            </a:r>
          </a:p>
          <a:p>
            <a:pPr lvl="1"/>
            <a:r>
              <a:rPr lang="en-US" dirty="0"/>
              <a:t>Light-duty vehicles tend to have low emissions and lower usage rates    </a:t>
            </a:r>
          </a:p>
          <a:p>
            <a:r>
              <a:rPr lang="en-US" dirty="0"/>
              <a:t>Availability of data on candidate and replacement vehicles</a:t>
            </a:r>
          </a:p>
          <a:p>
            <a:pPr lvl="1"/>
            <a:r>
              <a:rPr lang="en-US" dirty="0"/>
              <a:t>Model-year, engine family, annual operating hours/miles, load factors </a:t>
            </a:r>
          </a:p>
          <a:p>
            <a:r>
              <a:rPr lang="en-US" dirty="0"/>
              <a:t>Cost of the project</a:t>
            </a:r>
          </a:p>
          <a:p>
            <a:pPr lvl="1"/>
            <a:r>
              <a:rPr lang="en-US" sz="2200" dirty="0"/>
              <a:t>Price and operating costs of replacement vehicles/engines </a:t>
            </a:r>
          </a:p>
          <a:p>
            <a:pPr lvl="1"/>
            <a:r>
              <a:rPr lang="en-US" sz="2200" dirty="0"/>
              <a:t>Loss in value of vehicles being replaced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6B865-9B50-43D0-AFEA-D50F7A48F9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5774" y="154867"/>
            <a:ext cx="9683291" cy="528945"/>
          </a:xfrm>
        </p:spPr>
        <p:txBody>
          <a:bodyPr/>
          <a:lstStyle/>
          <a:p>
            <a:r>
              <a:rPr lang="en-US" dirty="0"/>
              <a:t>Factors to Consider in Evaluating MERC Projects </a:t>
            </a:r>
          </a:p>
        </p:txBody>
      </p:sp>
    </p:spTree>
    <p:extLst>
      <p:ext uri="{BB962C8B-B14F-4D97-AF65-F5344CB8AC3E}">
        <p14:creationId xmlns:p14="http://schemas.microsoft.com/office/powerpoint/2010/main" val="332674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E495D01-09A7-4C62-858E-1A36E42831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25774" y="683812"/>
            <a:ext cx="9683291" cy="5414838"/>
          </a:xfrm>
        </p:spPr>
        <p:txBody>
          <a:bodyPr/>
          <a:lstStyle/>
          <a:p>
            <a:r>
              <a:rPr lang="en-US" dirty="0"/>
              <a:t>Emissions are estimated for current and replacement vehicle using U.S. EPA’s MOVES3 model </a:t>
            </a:r>
          </a:p>
          <a:p>
            <a:pPr lvl="1"/>
            <a:r>
              <a:rPr lang="en-US" dirty="0"/>
              <a:t>MOVES3 is U.S. EPA’s official model for estimating mobile source emissions</a:t>
            </a:r>
          </a:p>
          <a:p>
            <a:pPr lvl="1"/>
            <a:r>
              <a:rPr lang="en-US" dirty="0"/>
              <a:t>Can provide emission rates by model-year, vehicle category, vehicle/equipment type, and fuel type </a:t>
            </a:r>
          </a:p>
          <a:p>
            <a:pPr lvl="1"/>
            <a:r>
              <a:rPr lang="en-US" dirty="0"/>
              <a:t>Accounts for emission control system deterioration </a:t>
            </a:r>
          </a:p>
          <a:p>
            <a:pPr lvl="1"/>
            <a:r>
              <a:rPr lang="en-US" dirty="0"/>
              <a:t>Includes default values for vehicle operation and load factors which can be used or replaced with actual values </a:t>
            </a:r>
          </a:p>
          <a:p>
            <a:pPr lvl="1"/>
            <a:r>
              <a:rPr lang="en-US" dirty="0"/>
              <a:t>Can account for local conditions such as traffic speeds and </a:t>
            </a:r>
            <a:r>
              <a:rPr lang="en-US" dirty="0" err="1"/>
              <a:t>ambinet</a:t>
            </a:r>
            <a:r>
              <a:rPr lang="en-US" dirty="0"/>
              <a:t> temperatures.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6B865-9B50-43D0-AFEA-D50F7A48F9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5774" y="154867"/>
            <a:ext cx="9683291" cy="528945"/>
          </a:xfrm>
        </p:spPr>
        <p:txBody>
          <a:bodyPr/>
          <a:lstStyle/>
          <a:p>
            <a:r>
              <a:rPr lang="en-US" dirty="0"/>
              <a:t>Quantification of MERCs</a:t>
            </a:r>
          </a:p>
        </p:txBody>
      </p:sp>
    </p:spTree>
    <p:extLst>
      <p:ext uri="{BB962C8B-B14F-4D97-AF65-F5344CB8AC3E}">
        <p14:creationId xmlns:p14="http://schemas.microsoft.com/office/powerpoint/2010/main" val="412412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AE495D01-09A7-4C62-858E-1A36E42831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3484" y="1230244"/>
            <a:ext cx="9683291" cy="4581939"/>
          </a:xfrm>
        </p:spPr>
        <p:txBody>
          <a:bodyPr/>
          <a:lstStyle/>
          <a:p>
            <a:r>
              <a:rPr lang="en-US" dirty="0"/>
              <a:t>Substitute new 10 electric transit buses for 10 new diesel buses</a:t>
            </a:r>
          </a:p>
          <a:p>
            <a:pPr lvl="1"/>
            <a:r>
              <a:rPr lang="en-US" dirty="0"/>
              <a:t>MERC Values:  NOx = 1.00 </a:t>
            </a:r>
            <a:r>
              <a:rPr lang="en-US" dirty="0" err="1"/>
              <a:t>tpy</a:t>
            </a:r>
            <a:r>
              <a:rPr lang="en-US" dirty="0"/>
              <a:t>,  PM = 0.0016 </a:t>
            </a:r>
            <a:r>
              <a:rPr lang="en-US" dirty="0" err="1"/>
              <a:t>tpy</a:t>
            </a:r>
            <a:r>
              <a:rPr lang="en-US" dirty="0"/>
              <a:t> </a:t>
            </a:r>
          </a:p>
          <a:p>
            <a:r>
              <a:rPr lang="en-US" dirty="0"/>
              <a:t>Replace existing one 175 - 600 horsepower Tier 2 diesel engine/equipment with a Tier 4 final engine</a:t>
            </a:r>
          </a:p>
          <a:p>
            <a:pPr lvl="1"/>
            <a:r>
              <a:rPr lang="en-US" dirty="0"/>
              <a:t>MERC Values:  NOx = 0.32 </a:t>
            </a:r>
            <a:r>
              <a:rPr lang="en-US" dirty="0" err="1"/>
              <a:t>tpy</a:t>
            </a:r>
            <a:r>
              <a:rPr lang="en-US" dirty="0"/>
              <a:t>, PM = 0.018 </a:t>
            </a:r>
            <a:r>
              <a:rPr lang="en-US" dirty="0" err="1"/>
              <a:t>tpy</a:t>
            </a:r>
            <a:endParaRPr lang="en-US" dirty="0"/>
          </a:p>
          <a:p>
            <a:r>
              <a:rPr lang="en-US" dirty="0"/>
              <a:t>Replace 1,000 new gasoline passenger cars with zero-emission vehicles</a:t>
            </a:r>
          </a:p>
          <a:p>
            <a:pPr lvl="1"/>
            <a:r>
              <a:rPr lang="en-US" dirty="0"/>
              <a:t>MERC Values:  NOx = 0.20 </a:t>
            </a:r>
            <a:r>
              <a:rPr lang="en-US" dirty="0" err="1"/>
              <a:t>tpy</a:t>
            </a:r>
            <a:r>
              <a:rPr lang="en-US" dirty="0"/>
              <a:t>, PM = 0.020 </a:t>
            </a:r>
            <a:r>
              <a:rPr lang="en-US" dirty="0" err="1"/>
              <a:t>tpy</a:t>
            </a:r>
            <a:endParaRPr lang="en-US" dirty="0"/>
          </a:p>
          <a:p>
            <a:r>
              <a:rPr lang="en-US" dirty="0"/>
              <a:t>Replace 1,000 </a:t>
            </a:r>
            <a:r>
              <a:rPr lang="en-US"/>
              <a:t>new full-size gasoline pickups </a:t>
            </a:r>
            <a:r>
              <a:rPr lang="en-US" dirty="0"/>
              <a:t>with zero-emission vehicles</a:t>
            </a:r>
          </a:p>
          <a:p>
            <a:pPr lvl="1"/>
            <a:r>
              <a:rPr lang="en-US" dirty="0"/>
              <a:t>MERC Values:  NOx = 0.55 </a:t>
            </a:r>
            <a:r>
              <a:rPr lang="en-US" dirty="0" err="1"/>
              <a:t>tpy</a:t>
            </a:r>
            <a:r>
              <a:rPr lang="en-US" dirty="0"/>
              <a:t>, PM = 0.076 </a:t>
            </a:r>
            <a:r>
              <a:rPr lang="en-US" dirty="0" err="1"/>
              <a:t>tpy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6B865-9B50-43D0-AFEA-D50F7A48F9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Quick MERC Examples </a:t>
            </a:r>
          </a:p>
        </p:txBody>
      </p:sp>
    </p:spTree>
    <p:extLst>
      <p:ext uri="{BB962C8B-B14F-4D97-AF65-F5344CB8AC3E}">
        <p14:creationId xmlns:p14="http://schemas.microsoft.com/office/powerpoint/2010/main" val="272399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29024</TotalTime>
  <Words>264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Gelsinger</dc:creator>
  <cp:lastModifiedBy>jimth</cp:lastModifiedBy>
  <cp:revision>81</cp:revision>
  <dcterms:created xsi:type="dcterms:W3CDTF">2020-11-24T15:50:36Z</dcterms:created>
  <dcterms:modified xsi:type="dcterms:W3CDTF">2023-06-14T17:28:59Z</dcterms:modified>
</cp:coreProperties>
</file>